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8742BB-409D-489E-9649-078CB0A209D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87054E-9295-4048-B341-C59CD659A0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Some thoughts on Future Reforms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C5CC38-52B0-43D6-864D-6464F2D6B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100591"/>
          </a:xfrm>
        </p:spPr>
        <p:txBody>
          <a:bodyPr>
            <a:normAutofit/>
          </a:bodyPr>
          <a:lstStyle/>
          <a:p>
            <a:r>
              <a:rPr lang="en-NZ" sz="3600" dirty="0"/>
              <a:t>Merging third sector entities</a:t>
            </a:r>
          </a:p>
          <a:p>
            <a:endParaRPr lang="en-NZ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F6482BF-4187-4C0C-AE01-5244E1F1F960}"/>
              </a:ext>
            </a:extLst>
          </p:cNvPr>
          <p:cNvSpPr txBox="1"/>
          <p:nvPr/>
        </p:nvSpPr>
        <p:spPr>
          <a:xfrm>
            <a:off x="6957391" y="4752471"/>
            <a:ext cx="40868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David McLay</a:t>
            </a:r>
          </a:p>
          <a:p>
            <a:endParaRPr lang="en-NZ" sz="2800" dirty="0"/>
          </a:p>
        </p:txBody>
      </p:sp>
      <p:pic>
        <p:nvPicPr>
          <p:cNvPr id="5" name="Picture 4" descr="Barrister_footer">
            <a:extLst>
              <a:ext uri="{FF2B5EF4-FFF2-40B4-BE49-F238E27FC236}">
                <a16:creationId xmlns:a16="http://schemas.microsoft.com/office/drawing/2014/main" xmlns="" id="{42324B75-F85E-41CC-B8C1-717DF5968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37129" t="17336" r="36511" b="54883"/>
          <a:stretch>
            <a:fillRect/>
          </a:stretch>
        </p:blipFill>
        <p:spPr bwMode="auto">
          <a:xfrm>
            <a:off x="6957391" y="5403366"/>
            <a:ext cx="270033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76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4C1073-95E3-4934-A3D3-4B333973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Timeline – I was dreaming (in 2003)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6F608B-7130-4FFF-B504-A9BCDEC1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800" dirty="0"/>
              <a:t>2005-2008	Charities registration</a:t>
            </a:r>
          </a:p>
          <a:p>
            <a:pPr marL="0" indent="0">
              <a:buNone/>
            </a:pPr>
            <a:r>
              <a:rPr lang="en-NZ" sz="2800" dirty="0"/>
              <a:t>2009-10	Financial Reporting</a:t>
            </a:r>
          </a:p>
          <a:p>
            <a:pPr marL="0" indent="0">
              <a:buNone/>
            </a:pPr>
            <a:r>
              <a:rPr lang="en-NZ" sz="2800" dirty="0"/>
              <a:t>2012		Charity Definition and other reforms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7463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2F0B46-D742-449B-95D3-840CB6338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TIMELINE IN 2012 – still dreaming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FF95A1-7A6A-42D7-B58A-ABEF4F565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/>
              <a:t>Charity registration cases aplenty</a:t>
            </a:r>
          </a:p>
          <a:p>
            <a:r>
              <a:rPr lang="en-NZ" sz="2800" dirty="0"/>
              <a:t>Financial reporting reforms soon (?)</a:t>
            </a:r>
          </a:p>
          <a:p>
            <a:r>
              <a:rPr lang="en-NZ" sz="2800" dirty="0"/>
              <a:t>Law Commission Trusts Project (stage 2 – Charitable Trusts Act) to commence in near future (Stage 1 began in March 2009) </a:t>
            </a:r>
          </a:p>
          <a:p>
            <a:endParaRPr lang="en-N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790AC0A-FB18-4356-8A9E-DEED0E269E02}"/>
              </a:ext>
            </a:extLst>
          </p:cNvPr>
          <p:cNvSpPr txBox="1"/>
          <p:nvPr/>
        </p:nvSpPr>
        <p:spPr>
          <a:xfrm>
            <a:off x="3657600" y="5364319"/>
            <a:ext cx="34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NZLC IP19 ( Nov 2010) , para. 1.7</a:t>
            </a:r>
          </a:p>
        </p:txBody>
      </p:sp>
    </p:spTree>
    <p:extLst>
      <p:ext uri="{BB962C8B-B14F-4D97-AF65-F5344CB8AC3E}">
        <p14:creationId xmlns:p14="http://schemas.microsoft.com/office/powerpoint/2010/main" val="245049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2CF39B-8A18-4696-A7CF-09AAB01C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MERGERS IN THE THIRD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A27321-26E3-4CB1-B889-C3123BB2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800" dirty="0"/>
              <a:t>Until registration under Charities Act was completed, the scale of the charitable sector within the Third Sector was the subject of speculation</a:t>
            </a:r>
          </a:p>
          <a:p>
            <a:r>
              <a:rPr lang="en-NZ" sz="2800" dirty="0"/>
              <a:t>Mergers and demergers were anticipated (in 2005-08)</a:t>
            </a:r>
          </a:p>
        </p:txBody>
      </p:sp>
    </p:spTree>
    <p:extLst>
      <p:ext uri="{BB962C8B-B14F-4D97-AF65-F5344CB8AC3E}">
        <p14:creationId xmlns:p14="http://schemas.microsoft.com/office/powerpoint/2010/main" val="40942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72F417-3264-4DBA-B4F9-52AE9FFAE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Key issues in mergers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7FC11F-C935-4321-8531-17DE2A57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800" dirty="0"/>
              <a:t>Charitable Trusts Act 1957 has charitable scheme procedure in Part 3 (and Part 4 for voluntary contribution schemes)</a:t>
            </a:r>
          </a:p>
          <a:p>
            <a:r>
              <a:rPr lang="en-NZ" sz="2800" dirty="0"/>
              <a:t>Although Part 3 schemes are usually amending charitable trusts and rectifying drafting errors</a:t>
            </a:r>
          </a:p>
          <a:p>
            <a:r>
              <a:rPr lang="en-NZ" sz="2800" dirty="0"/>
              <a:t>Issues of time and of scope, as well as archaic statutory language and structure</a:t>
            </a:r>
          </a:p>
        </p:txBody>
      </p:sp>
    </p:spTree>
    <p:extLst>
      <p:ext uri="{BB962C8B-B14F-4D97-AF65-F5344CB8AC3E}">
        <p14:creationId xmlns:p14="http://schemas.microsoft.com/office/powerpoint/2010/main" val="13593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CFEB03-3F11-41CF-8393-C1D1FA03E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84927"/>
          </a:xfrm>
        </p:spPr>
        <p:txBody>
          <a:bodyPr/>
          <a:lstStyle/>
          <a:p>
            <a:r>
              <a:rPr lang="en-NZ" dirty="0"/>
              <a:t>Time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1CC484-7278-4DAB-9BE9-FE479A39A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03445"/>
            <a:ext cx="9905999" cy="3887756"/>
          </a:xfrm>
        </p:spPr>
        <p:txBody>
          <a:bodyPr>
            <a:normAutofit/>
          </a:bodyPr>
          <a:lstStyle/>
          <a:p>
            <a:r>
              <a:rPr lang="en-NZ" dirty="0"/>
              <a:t>High Court originating application cannot be filed until Attorney General’s Report has been received</a:t>
            </a:r>
          </a:p>
          <a:p>
            <a:r>
              <a:rPr lang="en-NZ" dirty="0"/>
              <a:t>No time limit for most charitable schemes</a:t>
            </a:r>
          </a:p>
          <a:p>
            <a:r>
              <a:rPr lang="en-NZ" dirty="0"/>
              <a:t>Exceptions in:</a:t>
            </a:r>
          </a:p>
          <a:p>
            <a:pPr lvl="1"/>
            <a:r>
              <a:rPr lang="en-NZ" dirty="0"/>
              <a:t>Anglican Church Trusts Act 1981 (s.15(2), 90 days)</a:t>
            </a:r>
          </a:p>
          <a:p>
            <a:pPr lvl="1"/>
            <a:r>
              <a:rPr lang="en-NZ" dirty="0"/>
              <a:t>Methodist Church of New Zealand Trusts Act 2009 (s. 12(2), 90 days)</a:t>
            </a:r>
          </a:p>
          <a:p>
            <a:pPr lvl="1"/>
            <a:r>
              <a:rPr lang="en-NZ" dirty="0"/>
              <a:t>Presbyterian Church Property Amendment Act 1996, (s.14(1), 90 days)</a:t>
            </a:r>
          </a:p>
          <a:p>
            <a:pPr lvl="1"/>
            <a:r>
              <a:rPr lang="en-NZ" dirty="0"/>
              <a:t>Roman Catholic Bishops Empowering Act 1997 (s. 18(2), 90 days)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D3BE180-959B-4F65-ADFA-2E4FACDD3CF2}"/>
              </a:ext>
            </a:extLst>
          </p:cNvPr>
          <p:cNvSpPr txBox="1"/>
          <p:nvPr/>
        </p:nvSpPr>
        <p:spPr>
          <a:xfrm>
            <a:off x="1959428" y="6008649"/>
            <a:ext cx="668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What about a general exception?</a:t>
            </a:r>
          </a:p>
        </p:txBody>
      </p:sp>
    </p:spTree>
    <p:extLst>
      <p:ext uri="{BB962C8B-B14F-4D97-AF65-F5344CB8AC3E}">
        <p14:creationId xmlns:p14="http://schemas.microsoft.com/office/powerpoint/2010/main" val="19192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B46212-84A4-4D81-BD7F-27170D72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Mergers of different entity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42FB77-FB31-42A6-B5B1-1199C6D7D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b="1" dirty="0"/>
              <a:t>Re Tuhoe Charitable Trust Board </a:t>
            </a:r>
            <a:r>
              <a:rPr lang="en-NZ" dirty="0"/>
              <a:t>[2012] NZHC 1952 permitted amalgamation (under a charitable scheme) of part of a M</a:t>
            </a:r>
            <a:r>
              <a:rPr lang="en-NZ" dirty="0">
                <a:latin typeface="Calibri" panose="020F0502020204030204" pitchFamily="34" charset="0"/>
                <a:cs typeface="Calibri" panose="020F0502020204030204" pitchFamily="34" charset="0"/>
              </a:rPr>
              <a:t>āori Trust Board with two charitable trusts</a:t>
            </a:r>
          </a:p>
          <a:p>
            <a:r>
              <a:rPr lang="en-NZ" dirty="0">
                <a:latin typeface="Calibri" panose="020F0502020204030204" pitchFamily="34" charset="0"/>
                <a:cs typeface="Calibri" panose="020F0502020204030204" pitchFamily="34" charset="0"/>
              </a:rPr>
              <a:t>Part 15 of Companies Act 1993 should enable schemes of arrangement including other Third Sector entities, but the 1993 drafting seemed to exclude that possibility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049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1EFC81-AF87-477A-89E1-740C1494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Judicative Modernisation Bill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3030EC-2580-4B47-B444-3595BC7D5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600" b="1" dirty="0"/>
              <a:t>From 1 March 2017, Part 15 applies to “an association” (s. 235)</a:t>
            </a:r>
          </a:p>
          <a:p>
            <a:pPr lvl="1"/>
            <a:r>
              <a:rPr lang="en-NZ" sz="2600" b="1" dirty="0"/>
              <a:t>Section 2 defines “association” to mean “a body corporate (other than a … body corporate that may be put into liquidation under or in accordance with the Act under which it is incorporated or registered)”</a:t>
            </a:r>
          </a:p>
          <a:p>
            <a:pPr lvl="1"/>
            <a:r>
              <a:rPr lang="en-NZ" sz="2600" b="1" dirty="0"/>
              <a:t>Schedule 11 applies</a:t>
            </a:r>
          </a:p>
          <a:p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180606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10160E-3B98-4AE4-9FAE-415B1ED3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Reform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B59DC0-C014-472A-BBBF-2E65BCE6E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Cumbersome processes in Charitable Trusts Act</a:t>
            </a:r>
          </a:p>
          <a:p>
            <a:r>
              <a:rPr lang="en-NZ" dirty="0"/>
              <a:t>A new process possibly could involve approval by an administrative tribunal, although there are often affected third parties so that Court approval is desirable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573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403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Tw Cen MT</vt:lpstr>
      <vt:lpstr>Circuit</vt:lpstr>
      <vt:lpstr>Some thoughts on Future Reforms</vt:lpstr>
      <vt:lpstr>Timeline – I was dreaming (in 2003)</vt:lpstr>
      <vt:lpstr>TIMELINE IN 2012 – still dreaming</vt:lpstr>
      <vt:lpstr>MERGERS IN THE THIRD SECTOR</vt:lpstr>
      <vt:lpstr>Key issues in mergers</vt:lpstr>
      <vt:lpstr>Time issue</vt:lpstr>
      <vt:lpstr>Mergers of different entity types</vt:lpstr>
      <vt:lpstr>Judicative Modernisation Bill</vt:lpstr>
      <vt:lpstr>Reform needed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McLay</dc:creator>
  <cp:lastModifiedBy>Sara OHara</cp:lastModifiedBy>
  <cp:revision>17</cp:revision>
  <dcterms:created xsi:type="dcterms:W3CDTF">2017-10-23T07:18:14Z</dcterms:created>
  <dcterms:modified xsi:type="dcterms:W3CDTF">2018-04-24T03:05:50Z</dcterms:modified>
</cp:coreProperties>
</file>